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63" r:id="rId3"/>
    <p:sldId id="257" r:id="rId4"/>
    <p:sldId id="258" r:id="rId5"/>
    <p:sldId id="259" r:id="rId6"/>
    <p:sldId id="260" r:id="rId7"/>
    <p:sldId id="261" r:id="rId8"/>
    <p:sldId id="262"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56" autoAdjust="0"/>
    <p:restoredTop sz="94660"/>
  </p:normalViewPr>
  <p:slideViewPr>
    <p:cSldViewPr>
      <p:cViewPr varScale="1">
        <p:scale>
          <a:sx n="92" d="100"/>
          <a:sy n="92" d="100"/>
        </p:scale>
        <p:origin x="-137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CB16039-288A-47CD-B766-6859EF38E910}" type="datetimeFigureOut">
              <a:rPr lang="en-US" smtClean="0"/>
              <a:t>4/16/2013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F5E9388-14FA-4A96-A7B9-802BCF75FCC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B16039-288A-47CD-B766-6859EF38E910}" type="datetimeFigureOut">
              <a:rPr lang="en-US" smtClean="0"/>
              <a:t>4/16/2013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5E9388-14FA-4A96-A7B9-802BCF75FCC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B16039-288A-47CD-B766-6859EF38E910}" type="datetimeFigureOut">
              <a:rPr lang="en-US" smtClean="0"/>
              <a:t>4/16/2013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5E9388-14FA-4A96-A7B9-802BCF75FCC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B16039-288A-47CD-B766-6859EF38E910}" type="datetimeFigureOut">
              <a:rPr lang="en-US" smtClean="0"/>
              <a:t>4/16/2013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5E9388-14FA-4A96-A7B9-802BCF75FCC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CB16039-288A-47CD-B766-6859EF38E910}" type="datetimeFigureOut">
              <a:rPr lang="en-US" smtClean="0"/>
              <a:t>4/16/2013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5E9388-14FA-4A96-A7B9-802BCF75FCC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CB16039-288A-47CD-B766-6859EF38E910}" type="datetimeFigureOut">
              <a:rPr lang="en-US" smtClean="0"/>
              <a:t>4/16/2013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5E9388-14FA-4A96-A7B9-802BCF75FCC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CB16039-288A-47CD-B766-6859EF38E910}" type="datetimeFigureOut">
              <a:rPr lang="en-US" smtClean="0"/>
              <a:t>4/16/2013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5E9388-14FA-4A96-A7B9-802BCF75FCC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CB16039-288A-47CD-B766-6859EF38E910}" type="datetimeFigureOut">
              <a:rPr lang="en-US" smtClean="0"/>
              <a:t>4/16/2013</a:t>
            </a:fld>
            <a:endParaRPr lang="en-US"/>
          </a:p>
        </p:txBody>
      </p:sp>
      <p:sp>
        <p:nvSpPr>
          <p:cNvPr id="8" name="Slide Number Placeholder 7"/>
          <p:cNvSpPr>
            <a:spLocks noGrp="1"/>
          </p:cNvSpPr>
          <p:nvPr>
            <p:ph type="sldNum" sz="quarter" idx="11"/>
          </p:nvPr>
        </p:nvSpPr>
        <p:spPr/>
        <p:txBody>
          <a:bodyPr/>
          <a:lstStyle/>
          <a:p>
            <a:fld id="{FF5E9388-14FA-4A96-A7B9-802BCF75FCC4}"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B16039-288A-47CD-B766-6859EF38E910}" type="datetimeFigureOut">
              <a:rPr lang="en-US" smtClean="0"/>
              <a:t>4/16/2013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5E9388-14FA-4A96-A7B9-802BCF75FCC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CB16039-288A-47CD-B766-6859EF38E910}" type="datetimeFigureOut">
              <a:rPr lang="en-US" smtClean="0"/>
              <a:t>4/16/2013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FF5E9388-14FA-4A96-A7B9-802BCF75FCC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7CB16039-288A-47CD-B766-6859EF38E910}" type="datetimeFigureOut">
              <a:rPr lang="en-US" smtClean="0"/>
              <a:t>4/16/2013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5E9388-14FA-4A96-A7B9-802BCF75FCC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7CB16039-288A-47CD-B766-6859EF38E910}" type="datetimeFigureOut">
              <a:rPr lang="en-US" smtClean="0"/>
              <a:t>4/16/2013</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FF5E9388-14FA-4A96-A7B9-802BCF75FCC4}"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362200"/>
            <a:ext cx="6480048" cy="2301240"/>
          </a:xfrm>
        </p:spPr>
        <p:txBody>
          <a:bodyPr/>
          <a:lstStyle/>
          <a:p>
            <a:r>
              <a:rPr lang="en-US" dirty="0" smtClean="0"/>
              <a:t>Charles Taylor</a:t>
            </a:r>
            <a:endParaRPr lang="en-US" dirty="0"/>
          </a:p>
        </p:txBody>
      </p:sp>
      <p:sp>
        <p:nvSpPr>
          <p:cNvPr id="3" name="Subtitle 2"/>
          <p:cNvSpPr>
            <a:spLocks noGrp="1"/>
          </p:cNvSpPr>
          <p:nvPr>
            <p:ph type="subTitle" idx="1"/>
          </p:nvPr>
        </p:nvSpPr>
        <p:spPr>
          <a:xfrm>
            <a:off x="0" y="1905000"/>
            <a:ext cx="6480048" cy="1752600"/>
          </a:xfrm>
        </p:spPr>
        <p:txBody>
          <a:bodyPr/>
          <a:lstStyle/>
          <a:p>
            <a:r>
              <a:rPr lang="en-US" dirty="0" smtClean="0"/>
              <a:t>Indicted by the Special Court for Sierra Leone (SCSL) June 4</a:t>
            </a:r>
            <a:r>
              <a:rPr lang="en-US" baseline="30000" dirty="0" smtClean="0"/>
              <a:t>th</a:t>
            </a:r>
            <a:r>
              <a:rPr lang="en-US" dirty="0" smtClean="0"/>
              <a:t> 2003</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3404755"/>
            <a:ext cx="2857500" cy="285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70092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Charged with three types of criminal liability</a:t>
            </a:r>
            <a:endParaRPr lang="en-US" dirty="0"/>
          </a:p>
        </p:txBody>
      </p:sp>
      <p:sp>
        <p:nvSpPr>
          <p:cNvPr id="3" name="Content Placeholder 2"/>
          <p:cNvSpPr>
            <a:spLocks noGrp="1"/>
          </p:cNvSpPr>
          <p:nvPr>
            <p:ph idx="1"/>
          </p:nvPr>
        </p:nvSpPr>
        <p:spPr/>
        <p:txBody>
          <a:bodyPr>
            <a:normAutofit fontScale="62500" lnSpcReduction="20000"/>
          </a:bodyPr>
          <a:lstStyle/>
          <a:p>
            <a:r>
              <a:rPr lang="en-US" b="1" u="sng" dirty="0"/>
              <a:t>Individual Criminal Responsibility</a:t>
            </a:r>
            <a:r>
              <a:rPr lang="en-US" dirty="0"/>
              <a:t>: Accused planned, instigated, ordered, committed or aided and abetted planning, preparation and execution said </a:t>
            </a:r>
            <a:r>
              <a:rPr lang="en-US" dirty="0" smtClean="0"/>
              <a:t>crimes (Art. 6 SCSL Statute)</a:t>
            </a:r>
            <a:endParaRPr lang="en-US" dirty="0"/>
          </a:p>
          <a:p>
            <a:endParaRPr lang="en-US" dirty="0"/>
          </a:p>
          <a:p>
            <a:r>
              <a:rPr lang="en-US" b="1" u="sng" dirty="0"/>
              <a:t>Joint Criminal Enterprise</a:t>
            </a:r>
            <a:r>
              <a:rPr lang="en-US" dirty="0"/>
              <a:t>: Crimes amounted to or were involved within a common plan, design, purpose in which the accused participated or were reasonable foreseeable consequence of the common plan, design and purpose.</a:t>
            </a:r>
          </a:p>
          <a:p>
            <a:endParaRPr lang="en-US" dirty="0"/>
          </a:p>
          <a:p>
            <a:r>
              <a:rPr lang="en-US" b="1" u="sng" dirty="0"/>
              <a:t>Command Responsibility</a:t>
            </a:r>
            <a:r>
              <a:rPr lang="en-US" dirty="0"/>
              <a:t>: The accused held positions of superior responsibility and exercising command and control over subordinate members of the RUF, AFRC, RUF/AFRC alliance and Liberian fighters and so is responsible for the crimes committed in the indictment. </a:t>
            </a:r>
            <a:endParaRPr lang="en-US" dirty="0" smtClean="0"/>
          </a:p>
          <a:p>
            <a:pPr lvl="1"/>
            <a:r>
              <a:rPr lang="en-US" dirty="0" smtClean="0"/>
              <a:t>The </a:t>
            </a:r>
            <a:r>
              <a:rPr lang="en-US" dirty="0"/>
              <a:t>accused knew or had reason to know that the subordinate was about to commit such crime or had done so and the accused failed to take necessary and reasonable measures to prevent such acts or punish the perpetrator.</a:t>
            </a:r>
          </a:p>
        </p:txBody>
      </p:sp>
    </p:spTree>
    <p:extLst>
      <p:ext uri="{BB962C8B-B14F-4D97-AF65-F5344CB8AC3E}">
        <p14:creationId xmlns:p14="http://schemas.microsoft.com/office/powerpoint/2010/main" val="35910776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a:t>
            </a:r>
            <a:endParaRPr lang="en-US" dirty="0"/>
          </a:p>
        </p:txBody>
      </p:sp>
      <p:sp>
        <p:nvSpPr>
          <p:cNvPr id="3" name="Content Placeholder 2"/>
          <p:cNvSpPr>
            <a:spLocks noGrp="1"/>
          </p:cNvSpPr>
          <p:nvPr>
            <p:ph idx="1"/>
          </p:nvPr>
        </p:nvSpPr>
        <p:spPr>
          <a:xfrm>
            <a:off x="457200" y="1600200"/>
            <a:ext cx="8305800" cy="5181600"/>
          </a:xfrm>
        </p:spPr>
        <p:txBody>
          <a:bodyPr>
            <a:normAutofit fontScale="77500" lnSpcReduction="20000"/>
          </a:bodyPr>
          <a:lstStyle/>
          <a:p>
            <a:r>
              <a:rPr lang="en-US" dirty="0" smtClean="0"/>
              <a:t>Convicted by the SCSL in the Hague</a:t>
            </a:r>
          </a:p>
          <a:p>
            <a:endParaRPr lang="en-US" dirty="0" smtClean="0"/>
          </a:p>
          <a:p>
            <a:r>
              <a:rPr lang="en-US" dirty="0" smtClean="0"/>
              <a:t>Last </a:t>
            </a:r>
            <a:r>
              <a:rPr lang="en-US" dirty="0"/>
              <a:t>May, the court </a:t>
            </a:r>
            <a:r>
              <a:rPr lang="en-US" b="1" dirty="0"/>
              <a:t>sentenced him to 50 years in prison </a:t>
            </a:r>
            <a:r>
              <a:rPr lang="en-US" dirty="0"/>
              <a:t>for aiding and abetting rebels in </a:t>
            </a:r>
            <a:r>
              <a:rPr lang="en-US" dirty="0" smtClean="0"/>
              <a:t>neighboring </a:t>
            </a:r>
            <a:r>
              <a:rPr lang="en-US" dirty="0"/>
              <a:t>Sierra Leone during the 1991-2002 civil </a:t>
            </a:r>
            <a:r>
              <a:rPr lang="en-US" dirty="0" smtClean="0"/>
              <a:t>war.</a:t>
            </a:r>
          </a:p>
          <a:p>
            <a:pPr lvl="1"/>
            <a:r>
              <a:rPr lang="en-US" dirty="0" smtClean="0"/>
              <a:t>The judge handed down the </a:t>
            </a:r>
            <a:r>
              <a:rPr lang="en-US" dirty="0"/>
              <a:t>sentence </a:t>
            </a:r>
            <a:r>
              <a:rPr lang="en-US" dirty="0" smtClean="0"/>
              <a:t>stating, "The </a:t>
            </a:r>
            <a:r>
              <a:rPr lang="en-US" dirty="0"/>
              <a:t>accused has been found responsible for aiding and abetting some of the most heinous </a:t>
            </a:r>
            <a:r>
              <a:rPr lang="en-US" dirty="0" smtClean="0"/>
              <a:t>crimes </a:t>
            </a:r>
            <a:r>
              <a:rPr lang="en-US" dirty="0"/>
              <a:t>in human </a:t>
            </a:r>
            <a:r>
              <a:rPr lang="en-US" dirty="0" smtClean="0"/>
              <a:t>history”</a:t>
            </a:r>
          </a:p>
          <a:p>
            <a:pPr lvl="1"/>
            <a:endParaRPr lang="en-US" dirty="0" smtClean="0"/>
          </a:p>
          <a:p>
            <a:r>
              <a:rPr lang="en-US" dirty="0" smtClean="0"/>
              <a:t>Taylor is the </a:t>
            </a:r>
            <a:r>
              <a:rPr lang="en-US" b="1" dirty="0" smtClean="0"/>
              <a:t>first </a:t>
            </a:r>
            <a:r>
              <a:rPr lang="en-US" b="1" dirty="0"/>
              <a:t>former head of state to be convicted by an international court for war crimes since World War </a:t>
            </a:r>
            <a:r>
              <a:rPr lang="en-US" b="1" dirty="0" smtClean="0"/>
              <a:t>II</a:t>
            </a:r>
          </a:p>
          <a:p>
            <a:endParaRPr lang="en-US" dirty="0" smtClean="0"/>
          </a:p>
          <a:p>
            <a:r>
              <a:rPr lang="en-US" dirty="0" smtClean="0"/>
              <a:t>The </a:t>
            </a:r>
            <a:r>
              <a:rPr lang="en-US" dirty="0"/>
              <a:t>prosecution is demanding that Taylor receive an 80-year </a:t>
            </a:r>
            <a:r>
              <a:rPr lang="en-US" dirty="0" smtClean="0"/>
              <a:t>term </a:t>
            </a:r>
          </a:p>
          <a:p>
            <a:pPr lvl="1"/>
            <a:r>
              <a:rPr lang="en-US" dirty="0" smtClean="0"/>
              <a:t>BUT the defense </a:t>
            </a:r>
            <a:r>
              <a:rPr lang="en-US" dirty="0"/>
              <a:t>argues that would amount to a </a:t>
            </a:r>
            <a:r>
              <a:rPr lang="en-US" i="1" dirty="0"/>
              <a:t>de-facto</a:t>
            </a:r>
            <a:r>
              <a:rPr lang="en-US" dirty="0"/>
              <a:t> life sentence on the 64 year old </a:t>
            </a:r>
            <a:r>
              <a:rPr lang="en-US" dirty="0" smtClean="0"/>
              <a:t>defendant</a:t>
            </a:r>
            <a:endParaRPr lang="en-US" dirty="0"/>
          </a:p>
        </p:txBody>
      </p:sp>
    </p:spTree>
    <p:extLst>
      <p:ext uri="{BB962C8B-B14F-4D97-AF65-F5344CB8AC3E}">
        <p14:creationId xmlns:p14="http://schemas.microsoft.com/office/powerpoint/2010/main" val="13408371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Appeal</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Taylor is appealing</a:t>
            </a:r>
          </a:p>
          <a:p>
            <a:endParaRPr lang="en-US" dirty="0" smtClean="0"/>
          </a:p>
          <a:p>
            <a:r>
              <a:rPr lang="en-US" dirty="0" err="1" smtClean="0"/>
              <a:t>Defence</a:t>
            </a:r>
            <a:r>
              <a:rPr lang="en-US" dirty="0" smtClean="0"/>
              <a:t> </a:t>
            </a:r>
            <a:r>
              <a:rPr lang="en-US" dirty="0"/>
              <a:t>lawyers have called the verdict a "miscarriage of justice" and want the conviction to be quashed</a:t>
            </a:r>
            <a:r>
              <a:rPr lang="en-US" dirty="0" smtClean="0"/>
              <a:t>.</a:t>
            </a:r>
          </a:p>
          <a:p>
            <a:endParaRPr lang="en-US" dirty="0" smtClean="0"/>
          </a:p>
          <a:p>
            <a:r>
              <a:rPr lang="en-US" dirty="0" smtClean="0"/>
              <a:t>They have </a:t>
            </a:r>
            <a:r>
              <a:rPr lang="en-US" dirty="0"/>
              <a:t>filed more than 40 grounds of appeal, arguing that the trial chamber's findings were based on "uncorroborated hearsay evidence".</a:t>
            </a:r>
            <a:endParaRPr lang="en-US" dirty="0"/>
          </a:p>
        </p:txBody>
      </p:sp>
    </p:spTree>
    <p:extLst>
      <p:ext uri="{BB962C8B-B14F-4D97-AF65-F5344CB8AC3E}">
        <p14:creationId xmlns:p14="http://schemas.microsoft.com/office/powerpoint/2010/main" val="816909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is Charles Taylor?</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Charles Taylor was leader of the National Patriotic Front of Liberia (NPFL) , a rebel group that fought in Liberia to overthrow the government of Samuel K. Doe from </a:t>
            </a:r>
            <a:r>
              <a:rPr lang="en-US" dirty="0" err="1" smtClean="0"/>
              <a:t>From</a:t>
            </a:r>
            <a:r>
              <a:rPr lang="en-US" dirty="0" smtClean="0"/>
              <a:t> 1989 to 1997.</a:t>
            </a:r>
          </a:p>
          <a:p>
            <a:endParaRPr lang="en-US" dirty="0" smtClean="0"/>
          </a:p>
          <a:p>
            <a:r>
              <a:rPr lang="en-US" dirty="0" smtClean="0"/>
              <a:t> From 1997 to 2003, Taylor was the democratic president of Liberia</a:t>
            </a:r>
            <a:r>
              <a:rPr lang="en-US" dirty="0" smtClean="0"/>
              <a:t>.</a:t>
            </a:r>
          </a:p>
          <a:p>
            <a:endParaRPr lang="en-US" dirty="0"/>
          </a:p>
          <a:p>
            <a:r>
              <a:rPr lang="en-US" dirty="0"/>
              <a:t>In return for </a:t>
            </a:r>
            <a:r>
              <a:rPr lang="en-US" dirty="0" smtClean="0"/>
              <a:t>“blood diamonds”, </a:t>
            </a:r>
            <a:r>
              <a:rPr lang="en-US" dirty="0"/>
              <a:t>Taylor provided arms and both logistical and moral support to Sierra Leone's Revolutionary United Front (RUF) rebels</a:t>
            </a:r>
            <a:endParaRPr lang="en-US" dirty="0"/>
          </a:p>
        </p:txBody>
      </p:sp>
    </p:spTree>
    <p:extLst>
      <p:ext uri="{BB962C8B-B14F-4D97-AF65-F5344CB8AC3E}">
        <p14:creationId xmlns:p14="http://schemas.microsoft.com/office/powerpoint/2010/main" val="989539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Trial Background</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After being indicted, he fled back to Liberia, fearing arrest. </a:t>
            </a:r>
          </a:p>
          <a:p>
            <a:endParaRPr lang="en-US" dirty="0" smtClean="0"/>
          </a:p>
          <a:p>
            <a:r>
              <a:rPr lang="en-US" dirty="0" smtClean="0"/>
              <a:t>Two months later, a deal between the United Nations, the United States, the African Union, and ECOWAS (the Economic Community of West African States) was struck to get Taylor out of Liberia. </a:t>
            </a:r>
          </a:p>
          <a:p>
            <a:endParaRPr lang="en-US" dirty="0" smtClean="0"/>
          </a:p>
          <a:p>
            <a:r>
              <a:rPr lang="en-US" dirty="0" smtClean="0"/>
              <a:t>Taylor then went into exile in Nigeria and was eventually </a:t>
            </a:r>
            <a:r>
              <a:rPr lang="en-US" b="1" dirty="0" smtClean="0"/>
              <a:t>granted political asylum </a:t>
            </a:r>
            <a:r>
              <a:rPr lang="en-US" dirty="0" smtClean="0"/>
              <a:t>there. </a:t>
            </a:r>
          </a:p>
          <a:p>
            <a:pPr marL="36576" indent="0">
              <a:buNone/>
            </a:pPr>
            <a:endParaRPr lang="en-US" dirty="0"/>
          </a:p>
          <a:p>
            <a:r>
              <a:rPr lang="en-US" dirty="0" smtClean="0"/>
              <a:t>His time in Nigeria did not go unchallenged, however. Civil society and others were still pushing for him to answer the charges against him in the indictment.</a:t>
            </a:r>
            <a:endParaRPr lang="en-US" dirty="0"/>
          </a:p>
        </p:txBody>
      </p:sp>
    </p:spTree>
    <p:extLst>
      <p:ext uri="{BB962C8B-B14F-4D97-AF65-F5344CB8AC3E}">
        <p14:creationId xmlns:p14="http://schemas.microsoft.com/office/powerpoint/2010/main" val="1679964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Trial Background</a:t>
            </a:r>
            <a:endParaRPr lang="en-US" dirty="0"/>
          </a:p>
        </p:txBody>
      </p:sp>
      <p:sp>
        <p:nvSpPr>
          <p:cNvPr id="3" name="Content Placeholder 2"/>
          <p:cNvSpPr>
            <a:spLocks noGrp="1"/>
          </p:cNvSpPr>
          <p:nvPr>
            <p:ph idx="1"/>
          </p:nvPr>
        </p:nvSpPr>
        <p:spPr>
          <a:xfrm>
            <a:off x="245918" y="1600200"/>
            <a:ext cx="8915400" cy="5257800"/>
          </a:xfrm>
        </p:spPr>
        <p:txBody>
          <a:bodyPr>
            <a:normAutofit fontScale="85000" lnSpcReduction="20000"/>
          </a:bodyPr>
          <a:lstStyle/>
          <a:p>
            <a:r>
              <a:rPr lang="en-US" dirty="0" smtClean="0"/>
              <a:t>Eventually, the new Liberian president, former World Bank official Ellen Johnson-</a:t>
            </a:r>
            <a:r>
              <a:rPr lang="en-US" dirty="0" err="1" smtClean="0"/>
              <a:t>Sirleaf</a:t>
            </a:r>
            <a:r>
              <a:rPr lang="en-US" dirty="0" smtClean="0"/>
              <a:t>, asked for Taylor to be returned to Liberia.</a:t>
            </a:r>
          </a:p>
          <a:p>
            <a:endParaRPr lang="en-US" dirty="0" smtClean="0"/>
          </a:p>
          <a:p>
            <a:r>
              <a:rPr lang="en-US" dirty="0" smtClean="0"/>
              <a:t>On March 25, 2006, Nigerian president, </a:t>
            </a:r>
            <a:r>
              <a:rPr lang="en-US" dirty="0" err="1" smtClean="0"/>
              <a:t>Olusdegun</a:t>
            </a:r>
            <a:r>
              <a:rPr lang="en-US" dirty="0" smtClean="0"/>
              <a:t> </a:t>
            </a:r>
            <a:r>
              <a:rPr lang="en-US" dirty="0" err="1" smtClean="0"/>
              <a:t>Obasanjo</a:t>
            </a:r>
            <a:r>
              <a:rPr lang="en-US" dirty="0" smtClean="0"/>
              <a:t> informed the president of Liberia that they were “free to take former President Charles Taylor into its custody.” </a:t>
            </a:r>
          </a:p>
          <a:p>
            <a:endParaRPr lang="en-US" dirty="0" smtClean="0"/>
          </a:p>
          <a:p>
            <a:r>
              <a:rPr lang="en-US" dirty="0" smtClean="0"/>
              <a:t>Within 48 hours, Taylor went missing from his seaside villa in Nigeria.</a:t>
            </a:r>
          </a:p>
          <a:p>
            <a:endParaRPr lang="en-US" dirty="0" smtClean="0"/>
          </a:p>
          <a:p>
            <a:r>
              <a:rPr lang="en-US" dirty="0" smtClean="0"/>
              <a:t>Taylor was caught by Nigerian authorities on March 29, 2006, as he tried to cross the Cameroon border</a:t>
            </a:r>
            <a:endParaRPr lang="en-US" dirty="0"/>
          </a:p>
        </p:txBody>
      </p:sp>
    </p:spTree>
    <p:extLst>
      <p:ext uri="{BB962C8B-B14F-4D97-AF65-F5344CB8AC3E}">
        <p14:creationId xmlns:p14="http://schemas.microsoft.com/office/powerpoint/2010/main" val="2847216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Trial Background</a:t>
            </a:r>
            <a:endParaRPr lang="en-US" dirty="0"/>
          </a:p>
        </p:txBody>
      </p:sp>
      <p:sp>
        <p:nvSpPr>
          <p:cNvPr id="3" name="Content Placeholder 2"/>
          <p:cNvSpPr>
            <a:spLocks noGrp="1"/>
          </p:cNvSpPr>
          <p:nvPr>
            <p:ph idx="1"/>
          </p:nvPr>
        </p:nvSpPr>
        <p:spPr/>
        <p:txBody>
          <a:bodyPr>
            <a:normAutofit/>
          </a:bodyPr>
          <a:lstStyle/>
          <a:p>
            <a:r>
              <a:rPr lang="en-US" dirty="0" smtClean="0"/>
              <a:t>Taylor was placed in a Nigerian Government jet with military guard and flown to Monrovia.</a:t>
            </a:r>
          </a:p>
          <a:p>
            <a:endParaRPr lang="en-US" dirty="0" smtClean="0"/>
          </a:p>
          <a:p>
            <a:r>
              <a:rPr lang="en-US" dirty="0" smtClean="0"/>
              <a:t>  Peacekeepers arrested him on the tarmac and put aboard a UN helicopter headed for Freetown, where he was handed over to the </a:t>
            </a:r>
            <a:r>
              <a:rPr lang="en-US" b="1" dirty="0" smtClean="0"/>
              <a:t>Special Court for Sierra Leone.</a:t>
            </a:r>
            <a:endParaRPr lang="en-US" b="1" dirty="0"/>
          </a:p>
        </p:txBody>
      </p:sp>
    </p:spTree>
    <p:extLst>
      <p:ext uri="{BB962C8B-B14F-4D97-AF65-F5344CB8AC3E}">
        <p14:creationId xmlns:p14="http://schemas.microsoft.com/office/powerpoint/2010/main" val="1340918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Trial background</a:t>
            </a:r>
            <a:endParaRPr lang="en-US" dirty="0"/>
          </a:p>
        </p:txBody>
      </p:sp>
      <p:sp>
        <p:nvSpPr>
          <p:cNvPr id="3" name="Content Placeholder 2"/>
          <p:cNvSpPr>
            <a:spLocks noGrp="1"/>
          </p:cNvSpPr>
          <p:nvPr>
            <p:ph idx="1"/>
          </p:nvPr>
        </p:nvSpPr>
        <p:spPr>
          <a:xfrm>
            <a:off x="381000" y="1402773"/>
            <a:ext cx="8305800" cy="5486400"/>
          </a:xfrm>
        </p:spPr>
        <p:txBody>
          <a:bodyPr>
            <a:normAutofit fontScale="70000" lnSpcReduction="20000"/>
          </a:bodyPr>
          <a:lstStyle/>
          <a:p>
            <a:r>
              <a:rPr lang="en-US" dirty="0" smtClean="0"/>
              <a:t>Citing fears over instability in Liberia if Taylor were tried in neighboring Sierra Leone, </a:t>
            </a:r>
            <a:r>
              <a:rPr lang="en-US" dirty="0" err="1" smtClean="0"/>
              <a:t>Sirleaf</a:t>
            </a:r>
            <a:r>
              <a:rPr lang="en-US" dirty="0" smtClean="0"/>
              <a:t>-Johnson (President of Liberia) backed a bid to have </a:t>
            </a:r>
            <a:r>
              <a:rPr lang="en-US" u="sng" dirty="0" smtClean="0"/>
              <a:t>Taylor’s trial moved to The Hague</a:t>
            </a:r>
            <a:r>
              <a:rPr lang="en-US" dirty="0" smtClean="0"/>
              <a:t>.</a:t>
            </a:r>
          </a:p>
          <a:p>
            <a:endParaRPr lang="en-US" dirty="0" smtClean="0"/>
          </a:p>
          <a:p>
            <a:r>
              <a:rPr lang="en-US" dirty="0" smtClean="0"/>
              <a:t>The Dutch Government asked for a Security Council resolution to authorize the transfer, and said it would host Taylor’s trial on the condition that another country agreed in advance to take Taylor after his trial finished (the United Kingdom agreed). </a:t>
            </a:r>
          </a:p>
          <a:p>
            <a:endParaRPr lang="en-US" dirty="0" smtClean="0"/>
          </a:p>
          <a:p>
            <a:r>
              <a:rPr lang="en-US" dirty="0" smtClean="0"/>
              <a:t>Security Council Resolution 1688 was passed unanimously on June 16, 2006, paving the way for Taylor to be </a:t>
            </a:r>
            <a:r>
              <a:rPr lang="en-US" u="sng" dirty="0" smtClean="0"/>
              <a:t>tried by the Special Court on the premises of the International Criminal Court in The Hague.</a:t>
            </a:r>
          </a:p>
          <a:p>
            <a:endParaRPr lang="en-US" dirty="0" smtClean="0"/>
          </a:p>
          <a:p>
            <a:r>
              <a:rPr lang="en-US" dirty="0" smtClean="0"/>
              <a:t>Taylor </a:t>
            </a:r>
            <a:r>
              <a:rPr lang="en-US" dirty="0"/>
              <a:t>boycotted the proceedings and dismissed his legal team. The trial was adjourned until new counsel could be </a:t>
            </a:r>
            <a:r>
              <a:rPr lang="en-US" dirty="0" smtClean="0"/>
              <a:t>assigned</a:t>
            </a:r>
          </a:p>
          <a:p>
            <a:endParaRPr lang="en-US" dirty="0" smtClean="0"/>
          </a:p>
          <a:p>
            <a:r>
              <a:rPr lang="en-US" dirty="0" smtClean="0"/>
              <a:t>Taylor’s trial began in earnest on January 7, 2008, in The Hague.</a:t>
            </a:r>
            <a:endParaRPr lang="en-US" dirty="0"/>
          </a:p>
        </p:txBody>
      </p:sp>
    </p:spTree>
    <p:extLst>
      <p:ext uri="{BB962C8B-B14F-4D97-AF65-F5344CB8AC3E}">
        <p14:creationId xmlns:p14="http://schemas.microsoft.com/office/powerpoint/2010/main" val="30778642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Charges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11 counts of war crimes, crimes against humanity, and other serious violations of international humanitarian law committed in Sierra Leone from November 30, 1996, to January 18, 2002</a:t>
            </a:r>
          </a:p>
          <a:p>
            <a:endParaRPr lang="en-US" dirty="0" smtClean="0"/>
          </a:p>
          <a:p>
            <a:r>
              <a:rPr lang="en-US" dirty="0" smtClean="0"/>
              <a:t>The Prosecutor alleges that Mr. Taylor is responsible for crimes which include:</a:t>
            </a:r>
          </a:p>
          <a:p>
            <a:pPr lvl="1"/>
            <a:r>
              <a:rPr lang="en-US" dirty="0" smtClean="0"/>
              <a:t> murdering and mutilating civilians, including cutting off their limbs</a:t>
            </a:r>
          </a:p>
          <a:p>
            <a:pPr lvl="1"/>
            <a:r>
              <a:rPr lang="en-US" dirty="0" smtClean="0"/>
              <a:t>using women and girls as sex slaves </a:t>
            </a:r>
          </a:p>
          <a:p>
            <a:pPr lvl="1"/>
            <a:r>
              <a:rPr lang="en-US" dirty="0" smtClean="0"/>
              <a:t>abducting children and adults and forcing them to perform forced labor or become fighters during the conflict in Sierra Leone. </a:t>
            </a:r>
          </a:p>
          <a:p>
            <a:endParaRPr lang="en-US" dirty="0" smtClean="0"/>
          </a:p>
          <a:p>
            <a:r>
              <a:rPr lang="en-US" dirty="0" smtClean="0"/>
              <a:t>Taylor has pleaded not guilty.</a:t>
            </a:r>
          </a:p>
          <a:p>
            <a:endParaRPr lang="en-US" dirty="0" smtClean="0"/>
          </a:p>
          <a:p>
            <a:r>
              <a:rPr lang="en-US" dirty="0" smtClean="0"/>
              <a:t>He is charged on the basis that he allegedly backed Revolutionary United Front (RUF) rebels fighting in Sierra Leone and that he had links with senior leaders in the RUF</a:t>
            </a:r>
            <a:endParaRPr lang="en-US" dirty="0"/>
          </a:p>
        </p:txBody>
      </p:sp>
    </p:spTree>
    <p:extLst>
      <p:ext uri="{BB962C8B-B14F-4D97-AF65-F5344CB8AC3E}">
        <p14:creationId xmlns:p14="http://schemas.microsoft.com/office/powerpoint/2010/main" val="4039154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Charges</a:t>
            </a:r>
            <a:endParaRPr lang="en-US" dirty="0"/>
          </a:p>
        </p:txBody>
      </p:sp>
      <p:sp>
        <p:nvSpPr>
          <p:cNvPr id="3" name="Content Placeholder 2"/>
          <p:cNvSpPr>
            <a:spLocks noGrp="1"/>
          </p:cNvSpPr>
          <p:nvPr>
            <p:ph idx="1"/>
          </p:nvPr>
        </p:nvSpPr>
        <p:spPr>
          <a:xfrm>
            <a:off x="457200" y="1524000"/>
            <a:ext cx="7467600" cy="4800600"/>
          </a:xfrm>
        </p:spPr>
        <p:txBody>
          <a:bodyPr>
            <a:noAutofit/>
          </a:bodyPr>
          <a:lstStyle/>
          <a:p>
            <a:r>
              <a:rPr lang="en-US" sz="1600" dirty="0"/>
              <a:t>1. Terrorizing the Civilian Population</a:t>
            </a:r>
            <a:r>
              <a:rPr lang="en-US" sz="1600" dirty="0" smtClean="0"/>
              <a:t>:</a:t>
            </a:r>
            <a:endParaRPr lang="en-US" sz="1600" dirty="0"/>
          </a:p>
          <a:p>
            <a:pPr lvl="1"/>
            <a:r>
              <a:rPr lang="en-US" sz="1600" dirty="0"/>
              <a:t>Count 1: Acts of terrorism: To terrorize the civilian population of Sierra Leone: Widespread destruction of civilian property, including burning. (War Crime</a:t>
            </a:r>
            <a:r>
              <a:rPr lang="en-US" sz="1600" dirty="0" smtClean="0"/>
              <a:t>)</a:t>
            </a:r>
          </a:p>
          <a:p>
            <a:pPr lvl="1"/>
            <a:endParaRPr lang="en-US" sz="1600" dirty="0" smtClean="0"/>
          </a:p>
          <a:p>
            <a:r>
              <a:rPr lang="en-US" sz="1600" dirty="0"/>
              <a:t>2. Unlawful Killings</a:t>
            </a:r>
            <a:r>
              <a:rPr lang="en-US" sz="1600" dirty="0" smtClean="0"/>
              <a:t>:</a:t>
            </a:r>
            <a:endParaRPr lang="en-US" sz="1600" dirty="0"/>
          </a:p>
          <a:p>
            <a:pPr lvl="1"/>
            <a:r>
              <a:rPr lang="en-US" sz="1600" dirty="0"/>
              <a:t>Count 2: Murder (Crime Against Humanity</a:t>
            </a:r>
            <a:r>
              <a:rPr lang="en-US" sz="1600" dirty="0" smtClean="0"/>
              <a:t>)</a:t>
            </a:r>
            <a:endParaRPr lang="en-US" sz="1600" dirty="0"/>
          </a:p>
          <a:p>
            <a:pPr lvl="1"/>
            <a:r>
              <a:rPr lang="en-US" sz="1600" dirty="0"/>
              <a:t>Count3: Violence to life, health, and physical or mental well-being of persons, in particular murder. (War Crime</a:t>
            </a:r>
            <a:r>
              <a:rPr lang="en-US" sz="1600" dirty="0" smtClean="0"/>
              <a:t>)</a:t>
            </a:r>
          </a:p>
          <a:p>
            <a:pPr lvl="1"/>
            <a:endParaRPr lang="en-US" sz="1600" dirty="0" smtClean="0"/>
          </a:p>
          <a:p>
            <a:r>
              <a:rPr lang="en-US" sz="1600" dirty="0"/>
              <a:t>3. Sexual </a:t>
            </a:r>
            <a:r>
              <a:rPr lang="en-US" sz="1600" dirty="0" smtClean="0"/>
              <a:t>Violence</a:t>
            </a:r>
            <a:endParaRPr lang="en-US" sz="1600" dirty="0"/>
          </a:p>
          <a:p>
            <a:pPr lvl="1"/>
            <a:r>
              <a:rPr lang="en-US" sz="1600" dirty="0"/>
              <a:t>Count 4: Rape. (Crime Against Humanity)</a:t>
            </a:r>
          </a:p>
          <a:p>
            <a:pPr lvl="1"/>
            <a:r>
              <a:rPr lang="en-US" sz="1600" dirty="0" smtClean="0"/>
              <a:t>Count </a:t>
            </a:r>
            <a:r>
              <a:rPr lang="en-US" sz="1600" dirty="0"/>
              <a:t>5: Sexual Slavery. (Crime Against Humanity)</a:t>
            </a:r>
          </a:p>
          <a:p>
            <a:pPr lvl="1"/>
            <a:r>
              <a:rPr lang="en-US" sz="1600" dirty="0" smtClean="0"/>
              <a:t>Count </a:t>
            </a:r>
            <a:r>
              <a:rPr lang="en-US" sz="1600" dirty="0"/>
              <a:t>6: Outrages upon personal dignity. (War Crime</a:t>
            </a:r>
            <a:r>
              <a:rPr lang="en-US" sz="1600" dirty="0" smtClean="0"/>
              <a:t>)</a:t>
            </a:r>
          </a:p>
        </p:txBody>
      </p:sp>
    </p:spTree>
    <p:extLst>
      <p:ext uri="{BB962C8B-B14F-4D97-AF65-F5344CB8AC3E}">
        <p14:creationId xmlns:p14="http://schemas.microsoft.com/office/powerpoint/2010/main" val="2382011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Charges</a:t>
            </a:r>
            <a:endParaRPr lang="en-US" dirty="0"/>
          </a:p>
        </p:txBody>
      </p:sp>
      <p:sp>
        <p:nvSpPr>
          <p:cNvPr id="3" name="Content Placeholder 2"/>
          <p:cNvSpPr>
            <a:spLocks noGrp="1"/>
          </p:cNvSpPr>
          <p:nvPr>
            <p:ph idx="1"/>
          </p:nvPr>
        </p:nvSpPr>
        <p:spPr/>
        <p:txBody>
          <a:bodyPr>
            <a:normAutofit fontScale="70000" lnSpcReduction="20000"/>
          </a:bodyPr>
          <a:lstStyle/>
          <a:p>
            <a:r>
              <a:rPr lang="en-US" dirty="0"/>
              <a:t>4. Physical </a:t>
            </a:r>
            <a:r>
              <a:rPr lang="en-US" dirty="0" smtClean="0"/>
              <a:t>Violence</a:t>
            </a:r>
            <a:endParaRPr lang="en-US" dirty="0"/>
          </a:p>
          <a:p>
            <a:pPr lvl="1"/>
            <a:r>
              <a:rPr lang="en-US" dirty="0"/>
              <a:t>Count 7: Violence to life, health and physical or mental well-being of persons in particular cruel treatment. (War Crime</a:t>
            </a:r>
            <a:r>
              <a:rPr lang="en-US" dirty="0" smtClean="0"/>
              <a:t>)</a:t>
            </a:r>
            <a:endParaRPr lang="en-US" dirty="0"/>
          </a:p>
          <a:p>
            <a:pPr lvl="1"/>
            <a:r>
              <a:rPr lang="en-US" dirty="0"/>
              <a:t>Count 8: Other inhumane acts, i.e. widespread acts of physical violence against civilians. (Crime Against Humanity)</a:t>
            </a:r>
          </a:p>
          <a:p>
            <a:endParaRPr lang="en-US" dirty="0"/>
          </a:p>
          <a:p>
            <a:r>
              <a:rPr lang="en-US" dirty="0"/>
              <a:t>5. Child </a:t>
            </a:r>
            <a:r>
              <a:rPr lang="en-US" dirty="0" smtClean="0"/>
              <a:t>Soldiers</a:t>
            </a:r>
            <a:endParaRPr lang="en-US" dirty="0"/>
          </a:p>
          <a:p>
            <a:pPr lvl="1"/>
            <a:r>
              <a:rPr lang="en-US" dirty="0"/>
              <a:t>Count 9: Conscripting and enlisting children under age 15. (Other Serious Violation of International Humanitarian Law)</a:t>
            </a:r>
          </a:p>
          <a:p>
            <a:endParaRPr lang="en-US" dirty="0"/>
          </a:p>
          <a:p>
            <a:r>
              <a:rPr lang="en-US" dirty="0"/>
              <a:t>6. Abductions and Forced </a:t>
            </a:r>
            <a:r>
              <a:rPr lang="en-US" dirty="0" err="1" smtClean="0"/>
              <a:t>Labour</a:t>
            </a:r>
            <a:endParaRPr lang="en-US" dirty="0"/>
          </a:p>
          <a:p>
            <a:pPr lvl="1"/>
            <a:r>
              <a:rPr lang="en-US" dirty="0"/>
              <a:t>Count 10: Enslavement. I.e., abductions and use of civilians as forced </a:t>
            </a:r>
            <a:r>
              <a:rPr lang="en-US" dirty="0" err="1"/>
              <a:t>labour</a:t>
            </a:r>
            <a:r>
              <a:rPr lang="en-US" dirty="0"/>
              <a:t>. (Crime Against Humanity)</a:t>
            </a:r>
          </a:p>
          <a:p>
            <a:endParaRPr lang="en-US" dirty="0"/>
          </a:p>
          <a:p>
            <a:r>
              <a:rPr lang="en-US" dirty="0"/>
              <a:t>7. </a:t>
            </a:r>
            <a:r>
              <a:rPr lang="en-US" dirty="0" smtClean="0"/>
              <a:t>Looting</a:t>
            </a:r>
            <a:endParaRPr lang="en-US" dirty="0"/>
          </a:p>
          <a:p>
            <a:pPr lvl="1"/>
            <a:r>
              <a:rPr lang="en-US" dirty="0"/>
              <a:t>Count 11: Pillage. I.e. Taking of civilian property. (War Crime)</a:t>
            </a:r>
          </a:p>
          <a:p>
            <a:endParaRPr lang="en-US" dirty="0"/>
          </a:p>
        </p:txBody>
      </p:sp>
    </p:spTree>
    <p:extLst>
      <p:ext uri="{BB962C8B-B14F-4D97-AF65-F5344CB8AC3E}">
        <p14:creationId xmlns:p14="http://schemas.microsoft.com/office/powerpoint/2010/main" val="3039188405"/>
      </p:ext>
    </p:extLst>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194</TotalTime>
  <Words>1162</Words>
  <Application>Microsoft Office PowerPoint</Application>
  <PresentationFormat>On-screen Show (4:3)</PresentationFormat>
  <Paragraphs>97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Technic</vt:lpstr>
      <vt:lpstr>Charles Taylor</vt:lpstr>
      <vt:lpstr>Who is Charles Taylor?</vt:lpstr>
      <vt:lpstr>Trial Background</vt:lpstr>
      <vt:lpstr>Trial Background</vt:lpstr>
      <vt:lpstr>Trial Background</vt:lpstr>
      <vt:lpstr>Trial background</vt:lpstr>
      <vt:lpstr>Charges</vt:lpstr>
      <vt:lpstr>Specific Charges</vt:lpstr>
      <vt:lpstr>Specific Charges</vt:lpstr>
      <vt:lpstr>Charged with three types of criminal liability</vt:lpstr>
      <vt:lpstr>Decision</vt:lpstr>
      <vt:lpstr>Appeal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Charles Taylor</dc:title>
  <dc:creator>Tyler</dc:creator>
  <cp:lastModifiedBy>Tyler</cp:lastModifiedBy>
  <cp:revision>16</cp:revision>
  <dcterms:created xsi:type="dcterms:W3CDTF">2013-03-07T04:28:34Z</dcterms:created>
  <dcterms:modified xsi:type="dcterms:W3CDTF">2013-04-16T22:55:57Z</dcterms:modified>
</cp:coreProperties>
</file>