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7" r:id="rId4"/>
    <p:sldId id="268" r:id="rId5"/>
    <p:sldId id="269" r:id="rId6"/>
    <p:sldId id="270" r:id="rId7"/>
    <p:sldId id="271" r:id="rId8"/>
    <p:sldId id="259" r:id="rId9"/>
    <p:sldId id="260" r:id="rId10"/>
    <p:sldId id="261" r:id="rId11"/>
    <p:sldId id="262" r:id="rId12"/>
    <p:sldId id="263" r:id="rId13"/>
    <p:sldId id="264" r:id="rId14"/>
    <p:sldId id="265" r:id="rId15"/>
    <p:sldId id="266" r:id="rId16"/>
    <p:sldId id="272" r:id="rId17"/>
    <p:sldId id="273"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4" autoAdjust="0"/>
    <p:restoredTop sz="94635" autoAdjust="0"/>
  </p:normalViewPr>
  <p:slideViewPr>
    <p:cSldViewPr>
      <p:cViewPr varScale="1">
        <p:scale>
          <a:sx n="102" d="100"/>
          <a:sy n="102" d="100"/>
        </p:scale>
        <p:origin x="-1236"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58" d="100"/>
        <a:sy n="158" d="100"/>
      </p:scale>
      <p:origin x="0" y="193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1816F45-C331-4306-A0A4-6900E4DCF3B4}" type="datetimeFigureOut">
              <a:rPr lang="en-US"/>
              <a:pPr>
                <a:defRPr/>
              </a:pPr>
              <a:t>18-Apr-13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19A0411-66A1-4C41-99CC-F2F56BEFCE3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BAC2EC0-EFA8-46A5-938C-D158AB125DA5}" type="datetimeFigureOut">
              <a:rPr lang="en-US"/>
              <a:pPr>
                <a:defRPr/>
              </a:pPr>
              <a:t>18-Apr-13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FA6D4A6-3B27-4CB8-983C-715C706261F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5CD8267-918C-4BCD-BCFD-5631D5F5FEA9}" type="datetimeFigureOut">
              <a:rPr lang="en-US"/>
              <a:pPr>
                <a:defRPr/>
              </a:pPr>
              <a:t>18-Apr-13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2D3CB7F-288C-4CF1-B006-1FC3DB8ABC3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468009F-10BA-4E12-B4A6-C1D9D000D6DB}" type="datetimeFigureOut">
              <a:rPr lang="en-US"/>
              <a:pPr>
                <a:defRPr/>
              </a:pPr>
              <a:t>18-Apr-13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F0451F4-B4F0-4C9A-97B4-046E77A20CA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A557107-2B89-447C-8916-477EC636294C}" type="datetimeFigureOut">
              <a:rPr lang="en-US"/>
              <a:pPr>
                <a:defRPr/>
              </a:pPr>
              <a:t>18-Apr-13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943F286-37B6-480F-A84F-21CEF8A5866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D81C431-54E3-4F57-81E5-2F5D1B7A0CBC}" type="datetimeFigureOut">
              <a:rPr lang="en-US"/>
              <a:pPr>
                <a:defRPr/>
              </a:pPr>
              <a:t>18-Apr-13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B6A289B-EA9A-4F11-AA8A-0FBE4A1ED2A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11CD9E40-9C98-45AB-9C66-6849C2B484D6}" type="datetimeFigureOut">
              <a:rPr lang="en-US"/>
              <a:pPr>
                <a:defRPr/>
              </a:pPr>
              <a:t>18-Apr-13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A45EBF1-E347-4A6D-87B2-5F1ED5E9677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9B946FD-DA79-4C21-848D-CA2CABFBF4C2}" type="datetimeFigureOut">
              <a:rPr lang="en-US"/>
              <a:pPr>
                <a:defRPr/>
              </a:pPr>
              <a:t>18-Apr-13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69724E9-8304-4330-8C2B-B0039537C03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1463B54-5FE6-478D-A9C8-8FD74ADA17A0}" type="datetimeFigureOut">
              <a:rPr lang="en-US"/>
              <a:pPr>
                <a:defRPr/>
              </a:pPr>
              <a:t>18-Apr-13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8F99D36-BA3F-4810-ADD0-8B10AC1AB5D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C262CAF-C5CC-4390-824D-4B658B8FE37B}" type="datetimeFigureOut">
              <a:rPr lang="en-US"/>
              <a:pPr>
                <a:defRPr/>
              </a:pPr>
              <a:t>18-Apr-13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E6D074F-51F0-4841-9ECD-D789DA101BC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BEC944F-19CD-4323-A40C-3AC8F3276A35}" type="datetimeFigureOut">
              <a:rPr lang="en-US"/>
              <a:pPr>
                <a:defRPr/>
              </a:pPr>
              <a:t>18-Apr-13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A3C9C26-0D0F-4158-B5F6-547D0855728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741C4389-91B5-41EE-8579-9CAA9B398A09}" type="datetimeFigureOut">
              <a:rPr lang="en-US"/>
              <a:pPr>
                <a:defRPr/>
              </a:pPr>
              <a:t>18-Apr-13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8F627235-73E8-4B02-9613-B9206DF08AA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3"/>
          <p:cNvSpPr>
            <a:spLocks noGrp="1"/>
          </p:cNvSpPr>
          <p:nvPr>
            <p:ph type="title"/>
          </p:nvPr>
        </p:nvSpPr>
        <p:spPr/>
        <p:txBody>
          <a:bodyPr/>
          <a:lstStyle/>
          <a:p>
            <a:pPr algn="ctr"/>
            <a:r>
              <a:rPr lang="en-US" smtClean="0"/>
              <a:t>OMAR AL-BASHIR</a:t>
            </a:r>
          </a:p>
        </p:txBody>
      </p:sp>
      <p:pic>
        <p:nvPicPr>
          <p:cNvPr id="13314" name="Picture 2" descr="http://multimedia.pol.dk/archive/00409/Omar_al-Bashir_bier_409169a.jpg"/>
          <p:cNvPicPr>
            <a:picLocks noGrp="1" noChangeAspect="1" noChangeArrowheads="1"/>
          </p:cNvPicPr>
          <p:nvPr>
            <p:ph type="pic" idx="1"/>
          </p:nvPr>
        </p:nvPicPr>
        <p:blipFill>
          <a:blip r:embed="rId2"/>
          <a:srcRect t="17989" b="17989"/>
          <a:stretch>
            <a:fillRect/>
          </a:stretch>
        </p:blip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smtClean="0"/>
              <a:t>July 14, 2008</a:t>
            </a:r>
          </a:p>
        </p:txBody>
      </p:sp>
      <p:sp>
        <p:nvSpPr>
          <p:cNvPr id="22530" name="Content Placeholder 2"/>
          <p:cNvSpPr>
            <a:spLocks noGrp="1"/>
          </p:cNvSpPr>
          <p:nvPr>
            <p:ph idx="1"/>
          </p:nvPr>
        </p:nvSpPr>
        <p:spPr>
          <a:xfrm>
            <a:off x="457200" y="1600200"/>
            <a:ext cx="8229600" cy="2362200"/>
          </a:xfrm>
        </p:spPr>
        <p:txBody>
          <a:bodyPr/>
          <a:lstStyle/>
          <a:p>
            <a:r>
              <a:rPr lang="en-US" smtClean="0"/>
              <a:t>The ICC Prosecutor presented evidence showing that Al-Bashir did all these things (genocide, crimes against humanity, war crimes)</a:t>
            </a:r>
          </a:p>
        </p:txBody>
      </p:sp>
      <p:pic>
        <p:nvPicPr>
          <p:cNvPr id="22531" name="Picture 2" descr="http://www.fedsocblog.com/uploads/files/International_Criminal_Court_logo.gif"/>
          <p:cNvPicPr>
            <a:picLocks noChangeAspect="1" noChangeArrowheads="1"/>
          </p:cNvPicPr>
          <p:nvPr/>
        </p:nvPicPr>
        <p:blipFill>
          <a:blip r:embed="rId2"/>
          <a:srcRect/>
          <a:stretch>
            <a:fillRect/>
          </a:stretch>
        </p:blipFill>
        <p:spPr bwMode="auto">
          <a:xfrm>
            <a:off x="2932113" y="3352800"/>
            <a:ext cx="2743200" cy="2743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US" smtClean="0"/>
              <a:t>The International Criminal Court</a:t>
            </a:r>
          </a:p>
        </p:txBody>
      </p:sp>
      <p:sp>
        <p:nvSpPr>
          <p:cNvPr id="3" name="Content Placeholder 2"/>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en-US" dirty="0" smtClean="0"/>
              <a:t>Three years after the UNSC asked him to investigate in Darfur, the Prosecutor concluded that there were reasonable grounds to believe Al-Bashir bears criminal responsibility in relation to 10 counts of genocide, crimes against humanity, and war crimes</a:t>
            </a:r>
          </a:p>
          <a:p>
            <a:pPr fontAlgn="auto">
              <a:spcAft>
                <a:spcPts val="0"/>
              </a:spcAft>
              <a:buFont typeface="Arial" pitchFamily="34" charset="0"/>
              <a:buChar char="•"/>
              <a:defRPr/>
            </a:pPr>
            <a:r>
              <a:rPr lang="en-US" dirty="0" smtClean="0"/>
              <a:t>4 March 2009</a:t>
            </a:r>
          </a:p>
          <a:p>
            <a:pPr lvl="1" fontAlgn="auto">
              <a:spcAft>
                <a:spcPts val="0"/>
              </a:spcAft>
              <a:buFont typeface="Arial" pitchFamily="34" charset="0"/>
              <a:buChar char="–"/>
              <a:defRPr/>
            </a:pPr>
            <a:r>
              <a:rPr lang="en-US" dirty="0" smtClean="0"/>
              <a:t>Arrest Warrant issued against Al-Bashir</a:t>
            </a:r>
          </a:p>
          <a:p>
            <a:pPr lvl="1" fontAlgn="auto">
              <a:spcAft>
                <a:spcPts val="0"/>
              </a:spcAft>
              <a:buFont typeface="Arial" pitchFamily="34" charset="0"/>
              <a:buChar char="–"/>
              <a:defRPr/>
            </a:pPr>
            <a:r>
              <a:rPr lang="en-US" dirty="0" smtClean="0"/>
              <a:t>First ever warrant issued against a sitting head of state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smtClean="0"/>
              <a:t>The Warrant</a:t>
            </a:r>
          </a:p>
        </p:txBody>
      </p:sp>
      <p:sp>
        <p:nvSpPr>
          <p:cNvPr id="24578" name="Content Placeholder 2"/>
          <p:cNvSpPr>
            <a:spLocks noGrp="1"/>
          </p:cNvSpPr>
          <p:nvPr>
            <p:ph idx="1"/>
          </p:nvPr>
        </p:nvSpPr>
        <p:spPr/>
        <p:txBody>
          <a:bodyPr/>
          <a:lstStyle/>
          <a:p>
            <a:r>
              <a:rPr lang="en-US" smtClean="0"/>
              <a:t>Lists 7 counts as the basis of his individual criminal responsibility</a:t>
            </a:r>
          </a:p>
          <a:p>
            <a:pPr lvl="1"/>
            <a:r>
              <a:rPr lang="en-US" smtClean="0"/>
              <a:t>5 counts of crimes against humanity</a:t>
            </a:r>
          </a:p>
          <a:p>
            <a:pPr lvl="2"/>
            <a:r>
              <a:rPr lang="en-US" smtClean="0"/>
              <a:t>Murder, extermination, forcible transfer, torture, rape</a:t>
            </a:r>
          </a:p>
          <a:p>
            <a:pPr lvl="1"/>
            <a:r>
              <a:rPr lang="en-US" smtClean="0"/>
              <a:t>2 counts of war crimes</a:t>
            </a:r>
          </a:p>
          <a:p>
            <a:pPr lvl="2"/>
            <a:r>
              <a:rPr lang="en-US" smtClean="0"/>
              <a:t>Intentionally directing attacks against civilian non-combatants</a:t>
            </a:r>
          </a:p>
          <a:p>
            <a:pPr lvl="1"/>
            <a:r>
              <a:rPr lang="en-US" smtClean="0"/>
              <a:t>Original arrest warrant did not include the charge of genocide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smtClean="0"/>
              <a:t>Why?</a:t>
            </a:r>
          </a:p>
        </p:txBody>
      </p:sp>
      <p:sp>
        <p:nvSpPr>
          <p:cNvPr id="25602" name="Content Placeholder 2"/>
          <p:cNvSpPr>
            <a:spLocks noGrp="1"/>
          </p:cNvSpPr>
          <p:nvPr>
            <p:ph idx="1"/>
          </p:nvPr>
        </p:nvSpPr>
        <p:spPr/>
        <p:txBody>
          <a:bodyPr/>
          <a:lstStyle/>
          <a:p>
            <a:r>
              <a:rPr lang="en-US" smtClean="0"/>
              <a:t>The Trial Chamber indicated that there was not enough evidence to prove that the Gov’t of Sudan acted with specific intent to destroy, in whole or in part, the Fur, Masalit, or Zaghawa groups</a:t>
            </a:r>
          </a:p>
          <a:p>
            <a:r>
              <a:rPr lang="en-US" smtClean="0"/>
              <a:t>However…</a:t>
            </a:r>
          </a:p>
          <a:p>
            <a:pPr lvl="1"/>
            <a:r>
              <a:rPr lang="en-US" smtClean="0"/>
              <a:t>The Court was open to charging Al-Bashir with genocide if the prosecutor could find additional evidence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The ICC transmitted a request for the arrest of Al-Bashir</a:t>
            </a:r>
            <a:endParaRPr lang="en-US" dirty="0"/>
          </a:p>
        </p:txBody>
      </p:sp>
      <p:sp>
        <p:nvSpPr>
          <p:cNvPr id="26626" name="Content Placeholder 2"/>
          <p:cNvSpPr>
            <a:spLocks noGrp="1"/>
          </p:cNvSpPr>
          <p:nvPr>
            <p:ph idx="1"/>
          </p:nvPr>
        </p:nvSpPr>
        <p:spPr/>
        <p:txBody>
          <a:bodyPr/>
          <a:lstStyle/>
          <a:p>
            <a:r>
              <a:rPr lang="en-US" smtClean="0"/>
              <a:t>With absolutely no result in Sudan</a:t>
            </a:r>
          </a:p>
          <a:p>
            <a:pPr lvl="1"/>
            <a:r>
              <a:rPr lang="en-US" smtClean="0"/>
              <a:t>Sudanese authorities do not recognize the legitimacy of the Court</a:t>
            </a:r>
          </a:p>
          <a:p>
            <a:pPr lvl="1"/>
            <a:r>
              <a:rPr lang="en-US" smtClean="0"/>
              <a:t>Unlikely that the African Union and the Arab League will cooperate as well</a:t>
            </a:r>
          </a:p>
          <a:p>
            <a:pPr lvl="2"/>
            <a:r>
              <a:rPr lang="en-US" smtClean="0"/>
              <a:t>They argue that the peace process should not be jeopardized and that the ICC only targets the African continent</a:t>
            </a:r>
          </a:p>
          <a:p>
            <a:pPr lvl="3"/>
            <a:r>
              <a:rPr lang="en-US" smtClean="0"/>
              <a:t>If they fail to comply, the matter will be referred back to the UNSC</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smtClean="0"/>
              <a:t>By July 12, 2010…</a:t>
            </a:r>
          </a:p>
        </p:txBody>
      </p:sp>
      <p:sp>
        <p:nvSpPr>
          <p:cNvPr id="27650" name="Content Placeholder 2"/>
          <p:cNvSpPr>
            <a:spLocks noGrp="1"/>
          </p:cNvSpPr>
          <p:nvPr>
            <p:ph idx="1"/>
          </p:nvPr>
        </p:nvSpPr>
        <p:spPr/>
        <p:txBody>
          <a:bodyPr/>
          <a:lstStyle/>
          <a:p>
            <a:r>
              <a:rPr lang="en-US" smtClean="0"/>
              <a:t>A second arrest warrant was issued for Al-Bashir for 3 counts of genocide </a:t>
            </a:r>
          </a:p>
          <a:p>
            <a:pPr lvl="1"/>
            <a:r>
              <a:rPr lang="en-US" smtClean="0"/>
              <a:t>Genocide by killing</a:t>
            </a:r>
          </a:p>
          <a:p>
            <a:pPr lvl="1"/>
            <a:r>
              <a:rPr lang="en-US" smtClean="0"/>
              <a:t>Genocide by causing serious bodily/mental harm</a:t>
            </a:r>
          </a:p>
          <a:p>
            <a:pPr lvl="1"/>
            <a:r>
              <a:rPr lang="en-US" smtClean="0"/>
              <a:t>Genocide by deliberatley inflicting on each target group conditions of life calculated to bring about the group’s physical destruction</a:t>
            </a:r>
          </a:p>
          <a:p>
            <a:pPr lvl="2"/>
            <a:r>
              <a:rPr lang="en-US" smtClean="0"/>
              <a:t>The 1</a:t>
            </a:r>
            <a:r>
              <a:rPr lang="en-US" baseline="30000" smtClean="0"/>
              <a:t>st</a:t>
            </a:r>
            <a:r>
              <a:rPr lang="en-US" smtClean="0"/>
              <a:t> arrest warrant is still in effect, nothing in the 2</a:t>
            </a:r>
            <a:r>
              <a:rPr lang="en-US" baseline="30000" smtClean="0"/>
              <a:t>nd</a:t>
            </a:r>
            <a:r>
              <a:rPr lang="en-US" smtClean="0"/>
              <a:t> warrant replaces or revokes it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US" smtClean="0"/>
              <a:t>Sudan’s Reaction</a:t>
            </a:r>
          </a:p>
        </p:txBody>
      </p:sp>
      <p:sp>
        <p:nvSpPr>
          <p:cNvPr id="3" name="Content Placeholder 2"/>
          <p:cNvSpPr>
            <a:spLocks noGrp="1"/>
          </p:cNvSpPr>
          <p:nvPr>
            <p:ph idx="1"/>
          </p:nvPr>
        </p:nvSpPr>
        <p:spPr/>
        <p:txBody>
          <a:bodyPr rtlCol="0">
            <a:normAutofit fontScale="92500" lnSpcReduction="20000"/>
          </a:bodyPr>
          <a:lstStyle/>
          <a:p>
            <a:pPr fontAlgn="auto">
              <a:spcAft>
                <a:spcPts val="0"/>
              </a:spcAft>
              <a:buFont typeface="Arial" pitchFamily="34" charset="0"/>
              <a:buChar char="•"/>
              <a:defRPr/>
            </a:pPr>
            <a:r>
              <a:rPr lang="en-US" dirty="0" smtClean="0"/>
              <a:t>Refused to comply with ICC in any way even following injunctions by the Court to do so</a:t>
            </a:r>
          </a:p>
          <a:p>
            <a:pPr fontAlgn="auto">
              <a:spcAft>
                <a:spcPts val="0"/>
              </a:spcAft>
              <a:buFont typeface="Arial" pitchFamily="34" charset="0"/>
              <a:buChar char="•"/>
              <a:defRPr/>
            </a:pPr>
            <a:r>
              <a:rPr lang="en-US" dirty="0" smtClean="0"/>
              <a:t>Sudan is obliged to comply with the ICC because Resolution 1593 was adopted under Chapter 7 of the UN Charter</a:t>
            </a:r>
          </a:p>
          <a:p>
            <a:pPr lvl="1" fontAlgn="auto">
              <a:spcAft>
                <a:spcPts val="0"/>
              </a:spcAft>
              <a:buFont typeface="Arial" pitchFamily="34" charset="0"/>
              <a:buChar char="–"/>
              <a:defRPr/>
            </a:pPr>
            <a:r>
              <a:rPr lang="en-US" dirty="0" smtClean="0"/>
              <a:t>The day after the investigation began at the ICC, the Sudanese government created the Special Criminal Court on the Events in Darfur</a:t>
            </a:r>
          </a:p>
          <a:p>
            <a:pPr lvl="1" fontAlgn="auto">
              <a:spcAft>
                <a:spcPts val="0"/>
              </a:spcAft>
              <a:buFont typeface="Arial" pitchFamily="34" charset="0"/>
              <a:buChar char="–"/>
              <a:defRPr/>
            </a:pPr>
            <a:r>
              <a:rPr lang="en-US" dirty="0" smtClean="0"/>
              <a:t>This court was created solely to derail the ICC investigation by abusing the principle of complementarity in Article 17 of the </a:t>
            </a:r>
            <a:r>
              <a:rPr lang="en-US" smtClean="0"/>
              <a:t>Rome Statute</a:t>
            </a: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smtClean="0"/>
              <a:t>What’s Happening Now?</a:t>
            </a:r>
          </a:p>
        </p:txBody>
      </p:sp>
      <p:sp>
        <p:nvSpPr>
          <p:cNvPr id="29698" name="Content Placeholder 2"/>
          <p:cNvSpPr>
            <a:spLocks noGrp="1"/>
          </p:cNvSpPr>
          <p:nvPr>
            <p:ph idx="1"/>
          </p:nvPr>
        </p:nvSpPr>
        <p:spPr/>
        <p:txBody>
          <a:bodyPr/>
          <a:lstStyle/>
          <a:p>
            <a:r>
              <a:rPr lang="en-US" smtClean="0"/>
              <a:t>Nothing really…</a:t>
            </a:r>
          </a:p>
          <a:p>
            <a:pPr lvl="1"/>
            <a:r>
              <a:rPr lang="en-US" smtClean="0"/>
              <a:t>Al Bashir is still at large</a:t>
            </a:r>
          </a:p>
          <a:p>
            <a:pPr lvl="1"/>
            <a:r>
              <a:rPr lang="en-US" smtClean="0"/>
              <a:t>Has traveled around Africa, no one will arrest him</a:t>
            </a:r>
          </a:p>
          <a:p>
            <a:pPr lvl="1"/>
            <a:r>
              <a:rPr lang="en-US" smtClean="0"/>
              <a:t>Fighting in Darfur still continues…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4"/>
          <p:cNvSpPr>
            <a:spLocks noGrp="1"/>
          </p:cNvSpPr>
          <p:nvPr>
            <p:ph type="title"/>
          </p:nvPr>
        </p:nvSpPr>
        <p:spPr/>
        <p:txBody>
          <a:bodyPr/>
          <a:lstStyle/>
          <a:p>
            <a:r>
              <a:rPr lang="en-US" smtClean="0"/>
              <a:t>Background</a:t>
            </a:r>
          </a:p>
        </p:txBody>
      </p:sp>
      <p:sp>
        <p:nvSpPr>
          <p:cNvPr id="6" name="Content Placeholder 5"/>
          <p:cNvSpPr>
            <a:spLocks noGrp="1"/>
          </p:cNvSpPr>
          <p:nvPr>
            <p:ph idx="1"/>
          </p:nvPr>
        </p:nvSpPr>
        <p:spPr>
          <a:xfrm>
            <a:off x="457200" y="1600200"/>
            <a:ext cx="8305800" cy="3810000"/>
          </a:xfrm>
        </p:spPr>
        <p:txBody>
          <a:bodyPr rtlCol="0">
            <a:normAutofit fontScale="92500" lnSpcReduction="10000"/>
          </a:bodyPr>
          <a:lstStyle/>
          <a:p>
            <a:pPr fontAlgn="auto">
              <a:spcAft>
                <a:spcPts val="0"/>
              </a:spcAft>
              <a:buFont typeface="Arial" pitchFamily="34" charset="0"/>
              <a:buChar char="•"/>
              <a:defRPr/>
            </a:pPr>
            <a:r>
              <a:rPr lang="en-US" dirty="0" smtClean="0"/>
              <a:t>Born 1 January 1944 in </a:t>
            </a:r>
            <a:r>
              <a:rPr lang="en-US" dirty="0" err="1" smtClean="0"/>
              <a:t>Hosh</a:t>
            </a:r>
            <a:r>
              <a:rPr lang="en-US" dirty="0" smtClean="0"/>
              <a:t> </a:t>
            </a:r>
            <a:r>
              <a:rPr lang="en-US" dirty="0" err="1" smtClean="0"/>
              <a:t>Bannaga</a:t>
            </a:r>
            <a:r>
              <a:rPr lang="en-US" dirty="0" smtClean="0"/>
              <a:t>, Sudan</a:t>
            </a:r>
          </a:p>
          <a:p>
            <a:pPr fontAlgn="auto">
              <a:spcAft>
                <a:spcPts val="0"/>
              </a:spcAft>
              <a:buFont typeface="Arial" pitchFamily="34" charset="0"/>
              <a:buChar char="•"/>
              <a:defRPr/>
            </a:pPr>
            <a:r>
              <a:rPr lang="en-US" dirty="0" smtClean="0"/>
              <a:t>Graduated from military academy in 1967, served in Air Force</a:t>
            </a:r>
          </a:p>
          <a:p>
            <a:pPr fontAlgn="auto">
              <a:spcAft>
                <a:spcPts val="0"/>
              </a:spcAft>
              <a:buFont typeface="Arial" pitchFamily="34" charset="0"/>
              <a:buChar char="•"/>
              <a:defRPr/>
            </a:pPr>
            <a:r>
              <a:rPr lang="en-US" dirty="0" smtClean="0"/>
              <a:t>Put in command of the 8</a:t>
            </a:r>
            <a:r>
              <a:rPr lang="en-US" baseline="30000" dirty="0" smtClean="0"/>
              <a:t>th</a:t>
            </a:r>
            <a:r>
              <a:rPr lang="en-US" dirty="0" smtClean="0"/>
              <a:t> Brigade in 1988</a:t>
            </a:r>
          </a:p>
          <a:p>
            <a:pPr fontAlgn="auto">
              <a:spcAft>
                <a:spcPts val="0"/>
              </a:spcAft>
              <a:buFont typeface="Arial" pitchFamily="34" charset="0"/>
              <a:buChar char="•"/>
              <a:defRPr/>
            </a:pPr>
            <a:r>
              <a:rPr lang="en-US" dirty="0" smtClean="0"/>
              <a:t>30 November 1989: led ouster of the coalition government of </a:t>
            </a:r>
            <a:r>
              <a:rPr lang="en-US" dirty="0" err="1" smtClean="0"/>
              <a:t>Sadeq</a:t>
            </a:r>
            <a:r>
              <a:rPr lang="en-US" dirty="0" smtClean="0"/>
              <a:t> Al-Mahdi</a:t>
            </a:r>
          </a:p>
          <a:p>
            <a:pPr fontAlgn="auto">
              <a:spcAft>
                <a:spcPts val="0"/>
              </a:spcAft>
              <a:buFont typeface="Arial" pitchFamily="34" charset="0"/>
              <a:buChar char="•"/>
              <a:defRPr/>
            </a:pPr>
            <a:r>
              <a:rPr lang="en-US" dirty="0" smtClean="0"/>
              <a:t>Headed transition gov’t before being appointed President on 16 October 1993</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r>
              <a:rPr lang="en-US" smtClean="0"/>
              <a:t>The Conflict</a:t>
            </a:r>
          </a:p>
        </p:txBody>
      </p:sp>
      <p:sp>
        <p:nvSpPr>
          <p:cNvPr id="3" name="Content Placeholder 2"/>
          <p:cNvSpPr>
            <a:spLocks noGrp="1"/>
          </p:cNvSpPr>
          <p:nvPr>
            <p:ph idx="1"/>
          </p:nvPr>
        </p:nvSpPr>
        <p:spPr>
          <a:xfrm>
            <a:off x="457200" y="1295400"/>
            <a:ext cx="8229600" cy="4525963"/>
          </a:xfrm>
        </p:spPr>
        <p:txBody>
          <a:bodyPr rtlCol="0">
            <a:normAutofit fontScale="92500" lnSpcReduction="20000"/>
          </a:bodyPr>
          <a:lstStyle/>
          <a:p>
            <a:pPr fontAlgn="auto">
              <a:spcAft>
                <a:spcPts val="0"/>
              </a:spcAft>
              <a:buFont typeface="Arial" pitchFamily="34" charset="0"/>
              <a:buChar char="•"/>
              <a:defRPr/>
            </a:pPr>
            <a:r>
              <a:rPr lang="en-US" dirty="0" smtClean="0"/>
              <a:t>Began in the Western Sudanese province of Darfur in 2003</a:t>
            </a:r>
          </a:p>
          <a:p>
            <a:pPr fontAlgn="auto">
              <a:spcAft>
                <a:spcPts val="0"/>
              </a:spcAft>
              <a:buFont typeface="Arial" pitchFamily="34" charset="0"/>
              <a:buChar char="•"/>
              <a:defRPr/>
            </a:pPr>
            <a:r>
              <a:rPr lang="en-US" dirty="0" smtClean="0"/>
              <a:t>Tensions surrounding the use of land and water resources exploded between the Fur, </a:t>
            </a:r>
            <a:r>
              <a:rPr lang="en-US" dirty="0" err="1" smtClean="0"/>
              <a:t>Masalit</a:t>
            </a:r>
            <a:r>
              <a:rPr lang="en-US" dirty="0" smtClean="0"/>
              <a:t>, and </a:t>
            </a:r>
            <a:r>
              <a:rPr lang="en-US" dirty="0" err="1" smtClean="0"/>
              <a:t>Zaghawa</a:t>
            </a:r>
            <a:r>
              <a:rPr lang="en-US" dirty="0" smtClean="0"/>
              <a:t> tribes and the nomadic Arab tribes</a:t>
            </a:r>
          </a:p>
          <a:p>
            <a:pPr fontAlgn="auto">
              <a:spcAft>
                <a:spcPts val="0"/>
              </a:spcAft>
              <a:buFont typeface="Arial" pitchFamily="34" charset="0"/>
              <a:buChar char="•"/>
              <a:defRPr/>
            </a:pPr>
            <a:r>
              <a:rPr lang="en-US" dirty="0" smtClean="0"/>
              <a:t>The Sudanese government reacted with massive military operations in order to combat the rebels</a:t>
            </a:r>
          </a:p>
          <a:p>
            <a:pPr fontAlgn="auto">
              <a:spcAft>
                <a:spcPts val="0"/>
              </a:spcAft>
              <a:buFont typeface="Arial" pitchFamily="34" charset="0"/>
              <a:buChar char="•"/>
              <a:defRPr/>
            </a:pPr>
            <a:r>
              <a:rPr lang="en-US" dirty="0" smtClean="0"/>
              <a:t>Supported and armed the Arabs</a:t>
            </a:r>
          </a:p>
          <a:p>
            <a:pPr fontAlgn="auto">
              <a:spcAft>
                <a:spcPts val="0"/>
              </a:spcAft>
              <a:buFont typeface="Arial" pitchFamily="34" charset="0"/>
              <a:buChar char="•"/>
              <a:defRPr/>
            </a:pPr>
            <a:r>
              <a:rPr lang="en-US" dirty="0" smtClean="0"/>
              <a:t>Led to massive violations of human rights and numerous attacks on civilian populations and targets</a:t>
            </a:r>
          </a:p>
          <a:p>
            <a:pPr fontAlgn="auto">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z="3600" smtClean="0"/>
              <a:t>UN Investigative Commission on Darfur</a:t>
            </a:r>
          </a:p>
        </p:txBody>
      </p:sp>
      <p:sp>
        <p:nvSpPr>
          <p:cNvPr id="16386" name="Content Placeholder 2"/>
          <p:cNvSpPr>
            <a:spLocks noGrp="1"/>
          </p:cNvSpPr>
          <p:nvPr>
            <p:ph idx="1"/>
          </p:nvPr>
        </p:nvSpPr>
        <p:spPr/>
        <p:txBody>
          <a:bodyPr/>
          <a:lstStyle/>
          <a:p>
            <a:r>
              <a:rPr lang="en-US" smtClean="0"/>
              <a:t>Testifies to the occurrence of mass executions, mass rapes, the expulsion of the civilian population, the destruction of villages by the Janjaweed militia group, etc.</a:t>
            </a:r>
          </a:p>
          <a:p>
            <a:pPr lvl="1"/>
            <a:r>
              <a:rPr lang="en-US" smtClean="0"/>
              <a:t>All of this happened with at least the TACIT approval of the Sudanese government</a:t>
            </a:r>
          </a:p>
          <a:p>
            <a:pPr lvl="1"/>
            <a:endParaRPr lang="en-US" smtClean="0"/>
          </a:p>
          <a:p>
            <a:pPr lvl="1"/>
            <a:endParaRPr lang="en-US" smtClean="0"/>
          </a:p>
          <a:p>
            <a:pPr lvl="1"/>
            <a:endParaRPr lang="en-US" smtClean="0"/>
          </a:p>
          <a:p>
            <a:pPr lvl="1"/>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US" smtClean="0"/>
              <a:t>The Cost</a:t>
            </a:r>
          </a:p>
        </p:txBody>
      </p:sp>
      <p:sp>
        <p:nvSpPr>
          <p:cNvPr id="17410" name="Content Placeholder 2"/>
          <p:cNvSpPr>
            <a:spLocks noGrp="1"/>
          </p:cNvSpPr>
          <p:nvPr>
            <p:ph idx="1"/>
          </p:nvPr>
        </p:nvSpPr>
        <p:spPr/>
        <p:txBody>
          <a:bodyPr/>
          <a:lstStyle/>
          <a:p>
            <a:r>
              <a:rPr lang="en-US" smtClean="0"/>
              <a:t>Both sides of the conflict have mainly attacked civilians</a:t>
            </a:r>
          </a:p>
          <a:p>
            <a:pPr lvl="1"/>
            <a:r>
              <a:rPr lang="en-US" smtClean="0"/>
              <a:t>At least 300,000 dead since beginning of the conflict</a:t>
            </a:r>
          </a:p>
          <a:p>
            <a:pPr lvl="1"/>
            <a:r>
              <a:rPr lang="en-US" smtClean="0"/>
              <a:t>More than 2.7 million displaced</a:t>
            </a:r>
          </a:p>
          <a:p>
            <a:r>
              <a:rPr lang="en-US" smtClean="0"/>
              <a:t>In 2008</a:t>
            </a:r>
          </a:p>
          <a:p>
            <a:pPr lvl="1"/>
            <a:r>
              <a:rPr lang="en-US" smtClean="0"/>
              <a:t>More than 315,000 new IDP’s and refugees were counted in Eastern Chad</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Peace Accord Signed on May 5, 2006</a:t>
            </a:r>
            <a:endParaRPr lang="en-US" dirty="0"/>
          </a:p>
        </p:txBody>
      </p:sp>
      <p:sp>
        <p:nvSpPr>
          <p:cNvPr id="18434" name="Content Placeholder 2"/>
          <p:cNvSpPr>
            <a:spLocks noGrp="1"/>
          </p:cNvSpPr>
          <p:nvPr>
            <p:ph idx="1"/>
          </p:nvPr>
        </p:nvSpPr>
        <p:spPr/>
        <p:txBody>
          <a:bodyPr/>
          <a:lstStyle/>
          <a:p>
            <a:r>
              <a:rPr lang="en-US" smtClean="0"/>
              <a:t>Between the Sudanese government and one of the rebel groups (the Sudanese Liberation Army)</a:t>
            </a:r>
          </a:p>
          <a:p>
            <a:r>
              <a:rPr lang="en-US" smtClean="0"/>
              <a:t>Accord did not hold</a:t>
            </a:r>
          </a:p>
          <a:p>
            <a:pPr lvl="1"/>
            <a:r>
              <a:rPr lang="en-US" smtClean="0"/>
              <a:t>Rebel groups who had not participated in the Accord organized themselves into the National Redemption Front and attacked an Army stronghold in July of 2006</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International Community Unsuccessful</a:t>
            </a:r>
            <a:endParaRPr lang="en-US" dirty="0"/>
          </a:p>
        </p:txBody>
      </p:sp>
      <p:sp>
        <p:nvSpPr>
          <p:cNvPr id="3" name="Content Placeholder 2"/>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en-US" dirty="0" smtClean="0"/>
              <a:t>AU troops have been stationed in Sudan since August 2006</a:t>
            </a:r>
          </a:p>
          <a:p>
            <a:pPr lvl="1" fontAlgn="auto">
              <a:spcAft>
                <a:spcPts val="0"/>
              </a:spcAft>
              <a:buFont typeface="Arial" pitchFamily="34" charset="0"/>
              <a:buChar char="–"/>
              <a:defRPr/>
            </a:pPr>
            <a:r>
              <a:rPr lang="en-US" dirty="0" smtClean="0"/>
              <a:t>Have not been able to stop massacres and have been under attack themselves</a:t>
            </a:r>
          </a:p>
          <a:p>
            <a:pPr fontAlgn="auto">
              <a:spcAft>
                <a:spcPts val="0"/>
              </a:spcAft>
              <a:buFont typeface="Arial" pitchFamily="34" charset="0"/>
              <a:buChar char="•"/>
              <a:defRPr/>
            </a:pPr>
            <a:r>
              <a:rPr lang="en-US" dirty="0" smtClean="0"/>
              <a:t>UNSC Resolution 1706 (2006) authorized the transfer of UN troops (UNMIS) to the region</a:t>
            </a:r>
          </a:p>
          <a:p>
            <a:pPr lvl="1" fontAlgn="auto">
              <a:spcAft>
                <a:spcPts val="0"/>
              </a:spcAft>
              <a:buFont typeface="Arial" pitchFamily="34" charset="0"/>
              <a:buChar char="–"/>
              <a:defRPr/>
            </a:pPr>
            <a:r>
              <a:rPr lang="en-US" dirty="0" smtClean="0"/>
              <a:t>The Sudanese government refused this movement of personnel </a:t>
            </a:r>
          </a:p>
          <a:p>
            <a:pPr lvl="1" fontAlgn="auto">
              <a:spcAft>
                <a:spcPts val="0"/>
              </a:spcAft>
              <a:buFont typeface="Arial" pitchFamily="34" charset="0"/>
              <a:buChar char="–"/>
              <a:defRPr/>
            </a:pPr>
            <a:r>
              <a:rPr lang="en-US" dirty="0" smtClean="0"/>
              <a:t>By November 2006, AU and UN troops had joined forces in a hybrid mission which is still in Sudan today</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3"/>
          <p:cNvSpPr>
            <a:spLocks noGrp="1"/>
          </p:cNvSpPr>
          <p:nvPr>
            <p:ph type="title"/>
          </p:nvPr>
        </p:nvSpPr>
        <p:spPr/>
        <p:txBody>
          <a:bodyPr/>
          <a:lstStyle/>
          <a:p>
            <a:r>
              <a:rPr lang="en-US" smtClean="0"/>
              <a:t>Accused of…</a:t>
            </a:r>
          </a:p>
        </p:txBody>
      </p:sp>
      <p:sp>
        <p:nvSpPr>
          <p:cNvPr id="20482" name="Content Placeholder 4"/>
          <p:cNvSpPr>
            <a:spLocks noGrp="1"/>
          </p:cNvSpPr>
          <p:nvPr>
            <p:ph sz="half" idx="1"/>
          </p:nvPr>
        </p:nvSpPr>
        <p:spPr>
          <a:xfrm>
            <a:off x="457200" y="1371600"/>
            <a:ext cx="4038600" cy="4525963"/>
          </a:xfrm>
        </p:spPr>
        <p:txBody>
          <a:bodyPr/>
          <a:lstStyle/>
          <a:p>
            <a:r>
              <a:rPr lang="en-US" sz="1800" b="1" smtClean="0"/>
              <a:t>Genocide:</a:t>
            </a:r>
            <a:endParaRPr lang="en-US" sz="1800" smtClean="0"/>
          </a:p>
          <a:p>
            <a:pPr lvl="1"/>
            <a:r>
              <a:rPr lang="en-US" sz="1400" smtClean="0"/>
              <a:t>Killing members of the Fur, Masalit and Zaghawa ethnic groups</a:t>
            </a:r>
          </a:p>
          <a:p>
            <a:pPr lvl="1"/>
            <a:r>
              <a:rPr lang="en-US" sz="1400" smtClean="0"/>
              <a:t>Causing members of these groups serious bodily or mental harm</a:t>
            </a:r>
          </a:p>
          <a:p>
            <a:pPr lvl="1"/>
            <a:r>
              <a:rPr lang="en-US" sz="1400" smtClean="0"/>
              <a:t>Inflicting conditions of life calculated to bring about these groups' physical destruction</a:t>
            </a:r>
          </a:p>
          <a:p>
            <a:r>
              <a:rPr lang="en-US" sz="1800" b="1" smtClean="0"/>
              <a:t>Crimes against humanity:</a:t>
            </a:r>
            <a:endParaRPr lang="en-US" sz="1800" smtClean="0"/>
          </a:p>
          <a:p>
            <a:pPr lvl="1"/>
            <a:r>
              <a:rPr lang="en-US" sz="1400" smtClean="0"/>
              <a:t>Murder</a:t>
            </a:r>
          </a:p>
          <a:p>
            <a:pPr lvl="1"/>
            <a:r>
              <a:rPr lang="en-US" sz="1400" smtClean="0"/>
              <a:t>Extermination</a:t>
            </a:r>
          </a:p>
          <a:p>
            <a:pPr lvl="1"/>
            <a:r>
              <a:rPr lang="en-US" sz="1400" smtClean="0"/>
              <a:t>Forcible transfer</a:t>
            </a:r>
          </a:p>
          <a:p>
            <a:pPr lvl="1"/>
            <a:r>
              <a:rPr lang="en-US" sz="1400" smtClean="0"/>
              <a:t>Rape</a:t>
            </a:r>
          </a:p>
          <a:p>
            <a:pPr lvl="1"/>
            <a:r>
              <a:rPr lang="en-US" sz="1400" smtClean="0"/>
              <a:t>Torture</a:t>
            </a:r>
          </a:p>
          <a:p>
            <a:r>
              <a:rPr lang="en-US" sz="1800" b="1" smtClean="0"/>
              <a:t>War crimes:</a:t>
            </a:r>
            <a:endParaRPr lang="en-US" sz="1800" smtClean="0"/>
          </a:p>
          <a:p>
            <a:pPr lvl="1"/>
            <a:r>
              <a:rPr lang="en-US" sz="1400" smtClean="0"/>
              <a:t>Attacks on civilians in Darfur</a:t>
            </a:r>
          </a:p>
          <a:p>
            <a:pPr lvl="1"/>
            <a:r>
              <a:rPr lang="en-US" sz="1400" smtClean="0"/>
              <a:t>Pillaging towns and villages</a:t>
            </a:r>
          </a:p>
          <a:p>
            <a:endParaRPr lang="en-US" sz="1800" smtClean="0"/>
          </a:p>
        </p:txBody>
      </p:sp>
      <p:pic>
        <p:nvPicPr>
          <p:cNvPr id="20483" name="Content Placeholder 6"/>
          <p:cNvPicPr>
            <a:picLocks noGrp="1" noChangeAspect="1"/>
          </p:cNvPicPr>
          <p:nvPr>
            <p:ph sz="half" idx="2"/>
          </p:nvPr>
        </p:nvPicPr>
        <p:blipFill>
          <a:blip r:embed="rId2"/>
          <a:srcRect/>
          <a:stretch>
            <a:fillRect/>
          </a:stretch>
        </p:blipFill>
        <p:spPr>
          <a:xfrm>
            <a:off x="5181600" y="2133600"/>
            <a:ext cx="3275013" cy="2462213"/>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4"/>
          <p:cNvSpPr>
            <a:spLocks noGrp="1"/>
          </p:cNvSpPr>
          <p:nvPr>
            <p:ph type="title"/>
          </p:nvPr>
        </p:nvSpPr>
        <p:spPr/>
        <p:txBody>
          <a:bodyPr/>
          <a:lstStyle/>
          <a:p>
            <a:r>
              <a:rPr lang="en-US" smtClean="0"/>
              <a:t>Allegedly…</a:t>
            </a:r>
          </a:p>
        </p:txBody>
      </p:sp>
      <p:sp>
        <p:nvSpPr>
          <p:cNvPr id="6" name="Content Placeholder 5"/>
          <p:cNvSpPr>
            <a:spLocks noGrp="1"/>
          </p:cNvSpPr>
          <p:nvPr>
            <p:ph idx="1"/>
          </p:nvPr>
        </p:nvSpPr>
        <p:spPr/>
        <p:txBody>
          <a:bodyPr rtlCol="0">
            <a:normAutofit fontScale="92500" lnSpcReduction="20000"/>
          </a:bodyPr>
          <a:lstStyle/>
          <a:p>
            <a:pPr fontAlgn="auto">
              <a:spcAft>
                <a:spcPts val="0"/>
              </a:spcAft>
              <a:buFont typeface="Arial" pitchFamily="34" charset="0"/>
              <a:buChar char="•"/>
              <a:defRPr/>
            </a:pPr>
            <a:r>
              <a:rPr lang="en-US" dirty="0" smtClean="0"/>
              <a:t>Promoted and provided impunity to his subordinates in order to secure their willingness to commit genocide</a:t>
            </a:r>
          </a:p>
          <a:p>
            <a:pPr fontAlgn="auto">
              <a:spcAft>
                <a:spcPts val="0"/>
              </a:spcAft>
              <a:buFont typeface="Arial" pitchFamily="34" charset="0"/>
              <a:buChar char="•"/>
              <a:defRPr/>
            </a:pPr>
            <a:r>
              <a:rPr lang="en-US" dirty="0" smtClean="0"/>
              <a:t>Mobilized the entire state apparatus of Sudan to subject 2,450,000 people living in camps for internally displaced persons, most members of the target group, to conditions of life calculated to kill them</a:t>
            </a:r>
          </a:p>
          <a:p>
            <a:pPr fontAlgn="auto">
              <a:spcAft>
                <a:spcPts val="0"/>
              </a:spcAft>
              <a:buFont typeface="Arial" pitchFamily="34" charset="0"/>
              <a:buChar char="•"/>
              <a:defRPr/>
            </a:pPr>
            <a:r>
              <a:rPr lang="en-US" dirty="0" smtClean="0"/>
              <a:t>Obstructed international assistance</a:t>
            </a:r>
          </a:p>
          <a:p>
            <a:pPr fontAlgn="auto">
              <a:spcAft>
                <a:spcPts val="0"/>
              </a:spcAft>
              <a:buFont typeface="Arial" pitchFamily="34" charset="0"/>
              <a:buChar char="•"/>
              <a:defRPr/>
            </a:pPr>
            <a:r>
              <a:rPr lang="en-US" dirty="0" smtClean="0"/>
              <a:t>Organized well-coordinated attacks on the IDP camps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858</Words>
  <Application>Microsoft Macintosh PowerPoint</Application>
  <PresentationFormat>On-screen Show (4:3)</PresentationFormat>
  <Paragraphs>93</Paragraphs>
  <Slides>17</Slides>
  <Notes>0</Notes>
  <HiddenSlides>0</HiddenSlides>
  <MMClips>0</MMClips>
  <ScaleCrop>false</ScaleCrop>
  <HeadingPairs>
    <vt:vector size="6" baseType="variant">
      <vt:variant>
        <vt:lpstr>Fonts Used</vt:lpstr>
      </vt:variant>
      <vt:variant>
        <vt:i4>2</vt:i4>
      </vt:variant>
      <vt:variant>
        <vt:lpstr>Design Template</vt:lpstr>
      </vt:variant>
      <vt:variant>
        <vt:i4>1</vt:i4>
      </vt:variant>
      <vt:variant>
        <vt:lpstr>Slide Titles</vt:lpstr>
      </vt:variant>
      <vt:variant>
        <vt:i4>17</vt:i4>
      </vt:variant>
    </vt:vector>
  </HeadingPairs>
  <TitlesOfParts>
    <vt:vector size="20" baseType="lpstr">
      <vt:lpstr>Calibri</vt:lpstr>
      <vt:lpstr>Arial</vt:lpstr>
      <vt:lpstr>Office Theme</vt:lpstr>
      <vt:lpstr>OMAR AL-BASHIR</vt:lpstr>
      <vt:lpstr>Background</vt:lpstr>
      <vt:lpstr>The Conflict</vt:lpstr>
      <vt:lpstr>UN Investigative Commission on Darfur</vt:lpstr>
      <vt:lpstr>The Cost</vt:lpstr>
      <vt:lpstr>Peace Accord Signed on May 5, 2006</vt:lpstr>
      <vt:lpstr>International Community Unsuccessful</vt:lpstr>
      <vt:lpstr>Accused of…</vt:lpstr>
      <vt:lpstr>Allegedly…</vt:lpstr>
      <vt:lpstr>July 14, 2008</vt:lpstr>
      <vt:lpstr>The International Criminal Court</vt:lpstr>
      <vt:lpstr>The Warrant</vt:lpstr>
      <vt:lpstr>Why?</vt:lpstr>
      <vt:lpstr>The ICC transmitted a request for the arrest of Al-Bashir</vt:lpstr>
      <vt:lpstr>By July 12, 2010…</vt:lpstr>
      <vt:lpstr>Sudan’s Reaction</vt:lpstr>
      <vt:lpstr>What’s Happening Now?</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OMAR AL-BASHIR</dc:title>
  <dc:creator>Jonathan Parker</dc:creator>
  <cp:lastModifiedBy>Dr. Steven D. Roper</cp:lastModifiedBy>
  <cp:revision>10</cp:revision>
  <cp:lastPrinted>2013-04-18T01:45:58Z</cp:lastPrinted>
  <dcterms:created xsi:type="dcterms:W3CDTF">2013-03-26T06:05:45Z</dcterms:created>
  <dcterms:modified xsi:type="dcterms:W3CDTF">2013-04-18T11:57:15Z</dcterms:modified>
</cp:coreProperties>
</file>